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7A0B81C3.xml" ContentType="application/vnd.ms-powerpoint.comments+xml"/>
  <Override PartName="/ppt/comments/modernComment_102_E9863B71.xml" ContentType="application/vnd.ms-powerpoint.comments+xml"/>
  <Override PartName="/ppt/comments/modernComment_103_F497FA73.xml" ContentType="application/vnd.ms-powerpoint.comments+xml"/>
  <Override PartName="/ppt/comments/modernComment_108_BD4858B9.xml" ContentType="application/vnd.ms-powerpoint.comments+xml"/>
  <Override PartName="/ppt/comments/modernComment_104_22448C69.xml" ContentType="application/vnd.ms-powerpoint.comments+xml"/>
  <Override PartName="/ppt/comments/modernComment_109_E47BE3AA.xml" ContentType="application/vnd.ms-powerpoint.comments+xml"/>
  <Override PartName="/ppt/comments/modernComment_105_CC92EA5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94103B-65B3-D667-6332-CCF9206C3FC3}" name="john.castor-W214676081" initials="jo" userId="S::w214676081@student.hccs.edu::bc683044-0697-441d-8940-2679d87887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E4D28-56A2-A1EE-08F7-B478C0C24964}" v="146" dt="2025-06-30T22:58:14.822"/>
    <p1510:client id="{A024F639-67C4-4A7A-6C4F-48E1B1459D9E}" v="664" dt="2025-07-02T22:23:24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comments/modernComment_101_7A0B81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87C031-9D9F-4772-A81F-C1C02AAD33E5}" authorId="{1A94103B-65B3-D667-6332-CCF9206C3FC3}" created="2025-06-29T01:07:43.236">
    <pc:sldMkLst xmlns:pc="http://schemas.microsoft.com/office/powerpoint/2013/main/command">
      <pc:docMk/>
      <pc:sldMk cId="2047574467" sldId="257"/>
    </pc:sldMkLst>
    <p188:txBody>
      <a:bodyPr/>
      <a:lstStyle/>
      <a:p>
        <a:r>
          <a:rPr lang="en-US"/>
          <a:t>Point out that every bump = a mistake height. Kids immediately see “high = bad, low = good.”</a:t>
        </a:r>
      </a:p>
    </p188:txBody>
  </p188:cm>
</p188:cmLst>
</file>

<file path=ppt/comments/modernComment_102_E9863B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F33310-5655-4CF2-85B9-43E179BCC4EA}" authorId="{1A94103B-65B3-D667-6332-CCF9206C3FC3}" created="2025-06-29T01:08:50.550">
    <pc:sldMkLst xmlns:pc="http://schemas.microsoft.com/office/powerpoint/2013/main/command">
      <pc:docMk/>
      <pc:sldMk cId="3917888369" sldId="258"/>
    </pc:sldMkLst>
    <p188:txBody>
      <a:bodyPr/>
      <a:lstStyle/>
      <a:p>
        <a:r>
          <a:rPr lang="en-US"/>
          <a:t>Visually nails “lowest dip = reward.” The bright cup makes the goal feel tangible.</a:t>
        </a:r>
      </a:p>
    </p188:txBody>
  </p188:cm>
</p188:cmLst>
</file>

<file path=ppt/comments/modernComment_103_F497FA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2D5B0D-F6E8-44D5-95B0-25171205EC40}" authorId="{1A94103B-65B3-D667-6332-CCF9206C3FC3}" created="2025-06-29T01:09:02.629">
    <pc:sldMkLst xmlns:pc="http://schemas.microsoft.com/office/powerpoint/2013/main/command">
      <pc:docMk/>
      <pc:sldMk cId="4103600755" sldId="259"/>
    </pc:sldMkLst>
    <p188:txBody>
      <a:bodyPr/>
      <a:lstStyle/>
      <a:p>
        <a:r>
          <a:rPr lang="en-US"/>
          <a:t>Let the bullets explain: “Sam can only feel the slope under his wheels—just like the network can only sense its local gradient.”</a:t>
        </a:r>
      </a:p>
    </p188:txBody>
  </p188:cm>
</p188:cmLst>
</file>

<file path=ppt/comments/modernComment_104_22448C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6C5C48-53B8-4F93-A396-375C29270AF1}" authorId="{1A94103B-65B3-D667-6332-CCF9206C3FC3}" created="2025-06-29T01:10:04.599">
    <pc:sldMkLst xmlns:pc="http://schemas.microsoft.com/office/powerpoint/2013/main/command">
      <pc:docMk/>
      <pc:sldMk cId="574917737" sldId="260"/>
    </pc:sldMkLst>
    <p188:txBody>
      <a:bodyPr/>
      <a:lstStyle/>
      <a:p>
        <a:r>
          <a:rPr lang="en-US"/>
          <a:t>Then your bullets can reference: “See? Small push like the snail, medium push is smooth, big push rockets Sam past the goal.”</a:t>
        </a:r>
      </a:p>
    </p188:txBody>
  </p188:cm>
</p188:cmLst>
</file>

<file path=ppt/comments/modernComment_105_CC92EA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FF6FC-FDA4-4E2B-8FBF-52F317687AAF}" authorId="{1A94103B-65B3-D667-6332-CCF9206C3FC3}" created="2025-06-29T01:10:34.084">
    <pc:sldMkLst xmlns:pc="http://schemas.microsoft.com/office/powerpoint/2013/main/command">
      <pc:docMk/>
      <pc:sldMk cId="3432180317" sldId="261"/>
    </pc:sldMkLst>
    <p188:txBody>
      <a:bodyPr/>
      <a:lstStyle/>
      <a:p>
        <a:r>
          <a:rPr lang="en-US"/>
          <a:t>Roller skate = one step at a time (stochastic).
Suitcase = handful of items (mini-batch).
Sleeping bag = whole cargo at once (batch).</a:t>
        </a:r>
      </a:p>
    </p188:txBody>
  </p188:cm>
</p188:cmLst>
</file>

<file path=ppt/comments/modernComment_108_BD4858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511CFD-6197-4F50-8E53-09F6B2ED95DE}" authorId="{1A94103B-65B3-D667-6332-CCF9206C3FC3}" created="2025-06-29T01:09:24.145">
    <pc:sldMkLst xmlns:pc="http://schemas.microsoft.com/office/powerpoint/2013/main/command">
      <pc:docMk/>
      <pc:sldMk cId="3175635129" sldId="264"/>
    </pc:sldMkLst>
    <p188:txBody>
      <a:bodyPr/>
      <a:lstStyle/>
      <a:p>
        <a:r>
          <a:rPr lang="en-US"/>
          <a:t>When you read “Gradient = steepest downhill direction,” the arrow sign is the literal cue.</a:t>
        </a:r>
      </a:p>
    </p188:txBody>
  </p188:cm>
</p188:cmLst>
</file>

<file path=ppt/comments/modernComment_109_E47BE3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E2F908-DAE7-4ECC-ADEF-A11027D5FCAD}" authorId="{1A94103B-65B3-D667-6332-CCF9206C3FC3}" created="2025-06-29T02:27:29.127">
    <pc:sldMkLst xmlns:pc="http://schemas.microsoft.com/office/powerpoint/2013/main/command">
      <pc:docMk/>
      <pc:sldMk cId="3833324458" sldId="265"/>
    </pc:sldMkLst>
    <p188:txBody>
      <a:bodyPr/>
      <a:lstStyle/>
      <a:p>
        <a:r>
          <a:rPr lang="en-US"/>
          <a:t> “See? Small push like the snail, medium push is smooth, big push rockets Sam past the goal.”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4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56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8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2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1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6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3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6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02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1_7A0B81C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02_E9863B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3_F497FA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8_BD4858B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4_22448C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microsoft.com/office/2018/10/relationships/comments" Target="../comments/modernComment_109_E47BE3AA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5_CC92EA5D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riding a skateboard next to a large trophy&#10;&#10;AI-generated content may be incorrect.">
            <a:extLst>
              <a:ext uri="{FF2B5EF4-FFF2-40B4-BE49-F238E27FC236}">
                <a16:creationId xmlns:a16="http://schemas.microsoft.com/office/drawing/2014/main" id="{ECF51643-2C23-876D-A626-2CF1A1E1D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4449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924" y="2265769"/>
            <a:ext cx="10636154" cy="2236264"/>
          </a:xfrm>
          <a:ln>
            <a:solidFill>
              <a:srgbClr val="4472C4"/>
            </a:solidFill>
          </a:ln>
          <a:effectLst>
            <a:outerShdw blurRad="63500" dist="38100" dir="2700000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a typeface="+mj-lt"/>
                <a:cs typeface="+mj-lt"/>
              </a:rPr>
              <a:t>Downhill Dash: Gradient Descent Explained!</a:t>
            </a:r>
            <a:endParaRPr lang="en-US"/>
          </a:p>
          <a:p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4809937"/>
            <a:ext cx="7588155" cy="1414091"/>
          </a:xfrm>
          <a:effectLst>
            <a:outerShdw blurRad="76200">
              <a:srgbClr val="000000">
                <a:alpha val="87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 spc="-120" dirty="0">
                <a:solidFill>
                  <a:srgbClr val="FFFFFF"/>
                </a:solidFill>
                <a:ea typeface="Calibri Light"/>
                <a:cs typeface="Calibri Light"/>
              </a:rPr>
              <a:t>John Castor</a:t>
            </a:r>
            <a:br>
              <a:rPr lang="en-US" sz="2400" b="1" spc="-120" dirty="0">
                <a:solidFill>
                  <a:srgbClr val="FFFFFF"/>
                </a:solidFill>
                <a:ea typeface="Calibri Light"/>
                <a:cs typeface="Calibri Light"/>
              </a:rPr>
            </a:br>
            <a:r>
              <a:rPr lang="en-US" sz="2400" b="1" spc="-120" dirty="0">
                <a:solidFill>
                  <a:srgbClr val="FFFFFF"/>
                </a:solidFill>
                <a:ea typeface="Calibri Light"/>
                <a:cs typeface="Calibri Light"/>
              </a:rPr>
              <a:t>ITAI 2376</a:t>
            </a:r>
            <a:endParaRPr lang="en-US" sz="2400" b="1" spc="-120" dirty="0">
              <a:ea typeface="Calibri Light"/>
              <a:cs typeface="Calibri Light"/>
            </a:endParaRPr>
          </a:p>
          <a:p>
            <a:endParaRPr lang="en-US" sz="2200">
              <a:solidFill>
                <a:srgbClr val="FFFFFF"/>
              </a:solidFill>
            </a:endParaRPr>
          </a:p>
        </p:txBody>
      </p:sp>
      <p:pic>
        <p:nvPicPr>
          <p:cNvPr id="5" name="Graphic 4" descr="Alien with one eye">
            <a:extLst>
              <a:ext uri="{FF2B5EF4-FFF2-40B4-BE49-F238E27FC236}">
                <a16:creationId xmlns:a16="http://schemas.microsoft.com/office/drawing/2014/main" id="{AFAC1DD4-2DCC-7452-2CEA-FFDD89C85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6" y="4654592"/>
            <a:ext cx="2266542" cy="2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C7E1-3E48-2CCA-225E-31921739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1142" y="246973"/>
            <a:ext cx="10772775" cy="1658198"/>
          </a:xfrm>
        </p:spPr>
        <p:txBody>
          <a:bodyPr/>
          <a:lstStyle/>
          <a:p>
            <a:pPr algn="ctr"/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Meet Skater Sam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7" name="Picture 6" descr="A cartoon of a child on a skateboard&#10;&#10;AI-generated content may be incorrect.">
            <a:extLst>
              <a:ext uri="{FF2B5EF4-FFF2-40B4-BE49-F238E27FC236}">
                <a16:creationId xmlns:a16="http://schemas.microsoft.com/office/drawing/2014/main" id="{0172994E-D8ED-DB57-C7DC-691CD7D0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094" y="2194936"/>
            <a:ext cx="3869424" cy="3756940"/>
          </a:xfrm>
          <a:prstGeom prst="rect">
            <a:avLst/>
          </a:prstGeom>
        </p:spPr>
      </p:pic>
      <p:pic>
        <p:nvPicPr>
          <p:cNvPr id="10" name="Graphic 9" descr="Alien with one eye">
            <a:extLst>
              <a:ext uri="{FF2B5EF4-FFF2-40B4-BE49-F238E27FC236}">
                <a16:creationId xmlns:a16="http://schemas.microsoft.com/office/drawing/2014/main" id="{71968F02-D8DC-4DE9-BBED-557743C5C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95" y="5553361"/>
            <a:ext cx="2266542" cy="23683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9148AA-2659-C815-2951-30F9FA04AE4F}"/>
              </a:ext>
            </a:extLst>
          </p:cNvPr>
          <p:cNvGrpSpPr/>
          <p:nvPr/>
        </p:nvGrpSpPr>
        <p:grpSpPr>
          <a:xfrm rot="-1080000">
            <a:off x="-48647" y="1715920"/>
            <a:ext cx="7908926" cy="4900208"/>
            <a:chOff x="-48647" y="1715920"/>
            <a:chExt cx="7908926" cy="4900208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7D63B654-CD29-7173-A173-0ED1E9B96C5E}"/>
                </a:ext>
              </a:extLst>
            </p:cNvPr>
            <p:cNvSpPr/>
            <p:nvPr/>
          </p:nvSpPr>
          <p:spPr>
            <a:xfrm rot="1020000">
              <a:off x="-48647" y="1715920"/>
              <a:ext cx="7908926" cy="4221223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917967-2600-536D-22E9-2C3BB0579268}"/>
                </a:ext>
              </a:extLst>
            </p:cNvPr>
            <p:cNvSpPr txBox="1"/>
            <p:nvPr/>
          </p:nvSpPr>
          <p:spPr>
            <a:xfrm rot="1080000">
              <a:off x="1018069" y="2379209"/>
              <a:ext cx="5769397" cy="42369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404155"/>
                  </a:solidFill>
                  <a:latin typeface="Arial"/>
                  <a:cs typeface="Arial"/>
                </a:rPr>
                <a:t>Imagine every answer a computer gives sitting on a colorful hill of mistakes.</a:t>
              </a:r>
              <a:endParaRPr lang="en-US" b="1">
                <a:latin typeface="Arial"/>
                <a:cs typeface="Arial"/>
              </a:endParaRPr>
            </a:p>
            <a:p>
              <a:pPr marL="342900" indent="-342900">
                <a:lnSpc>
                  <a:spcPct val="150000"/>
                </a:lnSpc>
                <a:buFont typeface="Arial"/>
                <a:buChar char="•"/>
              </a:pPr>
              <a:endParaRPr lang="en-US" b="1" dirty="0">
                <a:solidFill>
                  <a:srgbClr val="404155"/>
                </a:solidFill>
                <a:latin typeface="Arial"/>
                <a:ea typeface="Calibri Light"/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404155"/>
                  </a:solidFill>
                  <a:latin typeface="Arial"/>
                  <a:ea typeface="Calibri Light"/>
                  <a:cs typeface="Arial"/>
                </a:rPr>
                <a:t>Big bumps mean the computer is way off, tiny dips mean it's close to right.</a:t>
              </a:r>
              <a:endParaRPr lang="en-US" b="1">
                <a:solidFill>
                  <a:srgbClr val="000000"/>
                </a:solidFill>
                <a:latin typeface="Arial"/>
                <a:ea typeface="Calibri Light"/>
                <a:cs typeface="Arial"/>
              </a:endParaRPr>
            </a:p>
            <a:p>
              <a:pPr marL="342900" indent="-342900">
                <a:lnSpc>
                  <a:spcPct val="150000"/>
                </a:lnSpc>
                <a:buFont typeface="Arial,Sans-Serif"/>
                <a:buChar char="•"/>
              </a:pPr>
              <a:endParaRPr lang="en-US" b="1" dirty="0">
                <a:solidFill>
                  <a:srgbClr val="404155"/>
                </a:solidFill>
                <a:latin typeface="Arial"/>
                <a:ea typeface="Calibri Light"/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404155"/>
                  </a:solidFill>
                  <a:latin typeface="Arial"/>
                  <a:ea typeface="Calibri Light"/>
                  <a:cs typeface="Arial"/>
                </a:rPr>
                <a:t>Sam is our skateboard hero exploring this hill.</a:t>
              </a:r>
              <a:endParaRPr lang="en-US" b="1">
                <a:solidFill>
                  <a:srgbClr val="000000"/>
                </a:solidFill>
                <a:latin typeface="Arial"/>
                <a:ea typeface="Calibri Light"/>
                <a:cs typeface="Arial"/>
              </a:endParaRPr>
            </a:p>
            <a:p>
              <a:pPr marL="342900" indent="-342900">
                <a:lnSpc>
                  <a:spcPct val="150000"/>
                </a:lnSpc>
                <a:buFont typeface="Arial,Sans-Serif"/>
                <a:buChar char="•"/>
              </a:pPr>
              <a:endParaRPr lang="en-US" b="1" dirty="0">
                <a:solidFill>
                  <a:srgbClr val="404155"/>
                </a:solidFill>
                <a:latin typeface="Arial"/>
                <a:ea typeface="Calibri Light"/>
                <a:cs typeface="Arial"/>
              </a:endParaRPr>
            </a:p>
            <a:p>
              <a:pPr marL="342900" indent="-342900" algn="l">
                <a:lnSpc>
                  <a:spcPct val="150000"/>
                </a:lnSpc>
                <a:buFont typeface="Arial"/>
                <a:buChar char="•"/>
              </a:pPr>
              <a:endParaRPr lang="en-US" b="1" dirty="0">
                <a:solidFill>
                  <a:srgbClr val="404155"/>
                </a:solidFill>
                <a:latin typeface="Arial"/>
                <a:ea typeface="Calibri Light"/>
                <a:cs typeface="Arial"/>
              </a:endParaRPr>
            </a:p>
            <a:p>
              <a:pPr>
                <a:lnSpc>
                  <a:spcPct val="150000"/>
                </a:lnSpc>
              </a:pPr>
              <a:endParaRPr lang="en-US" b="1" dirty="0">
                <a:ea typeface="Calibri Light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744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1D2369DF-7DA4-C879-D568-084BBC70BC40}"/>
              </a:ext>
            </a:extLst>
          </p:cNvPr>
          <p:cNvSpPr/>
          <p:nvPr/>
        </p:nvSpPr>
        <p:spPr>
          <a:xfrm flipH="1">
            <a:off x="4746499" y="1238449"/>
            <a:ext cx="7320798" cy="4378227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CC511-2A26-8620-F839-FB38F024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Goal: the Candy Cup!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7" name="Picture 6" descr="A cartoon of a child on a skateboard going down a hill with a trophy&#10;&#10;AI-generated content may be incorrect.">
            <a:extLst>
              <a:ext uri="{FF2B5EF4-FFF2-40B4-BE49-F238E27FC236}">
                <a16:creationId xmlns:a16="http://schemas.microsoft.com/office/drawing/2014/main" id="{89BF76F1-810A-AEBC-A0DE-26436EA5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1" y="2277110"/>
            <a:ext cx="4060657" cy="405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631AE-D9A6-43DA-2E0B-2C9BC201EB1A}"/>
              </a:ext>
            </a:extLst>
          </p:cNvPr>
          <p:cNvSpPr txBox="1"/>
          <p:nvPr/>
        </p:nvSpPr>
        <p:spPr>
          <a:xfrm>
            <a:off x="6240378" y="1981199"/>
            <a:ext cx="499711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very lowest point on the hill is where the computer’s mistake is almost zero. 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Training is like guiding Sam to that exact spot so the computer can be as correct as possible. 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For example; A shiny Candy Cup filled with gummy bears waits at the lowest dip, and Sam wins only when he stops right there.</a:t>
            </a:r>
          </a:p>
        </p:txBody>
      </p:sp>
      <p:pic>
        <p:nvPicPr>
          <p:cNvPr id="10" name="Graphic 9" descr="Alien with one eye">
            <a:extLst>
              <a:ext uri="{FF2B5EF4-FFF2-40B4-BE49-F238E27FC236}">
                <a16:creationId xmlns:a16="http://schemas.microsoft.com/office/drawing/2014/main" id="{232ECAFE-6797-5B6E-EEEC-5FBC55EB8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681210" y="5416592"/>
            <a:ext cx="2610258" cy="2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88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03D1D5-18F4-F10F-ACB2-CE01C95CE212}"/>
              </a:ext>
            </a:extLst>
          </p:cNvPr>
          <p:cNvSpPr/>
          <p:nvPr/>
        </p:nvSpPr>
        <p:spPr>
          <a:xfrm>
            <a:off x="360828" y="2417551"/>
            <a:ext cx="6879799" cy="328354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EC00A-27E6-F8DD-426F-D856BC07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Foggy View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5" name="Picture 4" descr="A cartoon of a child on a skateboard&#10;&#10;AI-generated content may be incorrect.">
            <a:extLst>
              <a:ext uri="{FF2B5EF4-FFF2-40B4-BE49-F238E27FC236}">
                <a16:creationId xmlns:a16="http://schemas.microsoft.com/office/drawing/2014/main" id="{625B6F77-B2BA-0A86-CA02-947894B9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57" y="1978114"/>
            <a:ext cx="4692347" cy="4698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FB9BC-6676-3D05-0A6A-72AD097E89FA}"/>
              </a:ext>
            </a:extLst>
          </p:cNvPr>
          <p:cNvSpPr txBox="1"/>
          <p:nvPr/>
        </p:nvSpPr>
        <p:spPr>
          <a:xfrm>
            <a:off x="890337" y="2807369"/>
            <a:ext cx="628850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Sam-and computers-can't see the whole hill at once because it’s covered in thick fog. 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They only know whether the ground tilts up or down right under their feet, one step at a time.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Think about it this way; Sam rolls slowly, feeling the slope with his wheels, just like a computer checks its mistake in its current position.</a:t>
            </a:r>
          </a:p>
        </p:txBody>
      </p:sp>
      <p:pic>
        <p:nvPicPr>
          <p:cNvPr id="4" name="Graphic 3" descr="Alien with one eye">
            <a:extLst>
              <a:ext uri="{FF2B5EF4-FFF2-40B4-BE49-F238E27FC236}">
                <a16:creationId xmlns:a16="http://schemas.microsoft.com/office/drawing/2014/main" id="{E4CAFA0B-E13C-1579-F2B7-4FBD93A28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553" y="5480760"/>
            <a:ext cx="2266542" cy="2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007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U-Turn 2">
            <a:extLst>
              <a:ext uri="{FF2B5EF4-FFF2-40B4-BE49-F238E27FC236}">
                <a16:creationId xmlns:a16="http://schemas.microsoft.com/office/drawing/2014/main" id="{4367B17C-B3D6-D0B6-D667-03E0C73F7711}"/>
              </a:ext>
            </a:extLst>
          </p:cNvPr>
          <p:cNvSpPr/>
          <p:nvPr/>
        </p:nvSpPr>
        <p:spPr>
          <a:xfrm rot="10800000">
            <a:off x="1973980" y="5878111"/>
            <a:ext cx="5369503" cy="88603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CD2F1DDF-EDDF-D168-CA43-AFAD253631CB}"/>
              </a:ext>
            </a:extLst>
          </p:cNvPr>
          <p:cNvSpPr/>
          <p:nvPr/>
        </p:nvSpPr>
        <p:spPr>
          <a:xfrm>
            <a:off x="4943351" y="2397503"/>
            <a:ext cx="5897493" cy="366441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95EBD-2FDA-0B92-CE0B-DABD8B57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Coach Grad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7" name="Picture 6" descr="Cartoon a cartoon of a person holding a sign&#10;&#10;AI-generated content may be incorrect.">
            <a:extLst>
              <a:ext uri="{FF2B5EF4-FFF2-40B4-BE49-F238E27FC236}">
                <a16:creationId xmlns:a16="http://schemas.microsoft.com/office/drawing/2014/main" id="{A379A5E2-D5A5-40D4-E4E4-455F549B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0" y="2397041"/>
            <a:ext cx="3581400" cy="35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278A5-398B-223C-46F2-5640DA4A4ECD}"/>
              </a:ext>
            </a:extLst>
          </p:cNvPr>
          <p:cNvSpPr txBox="1"/>
          <p:nvPr/>
        </p:nvSpPr>
        <p:spPr>
          <a:xfrm>
            <a:off x="5165557" y="2486526"/>
            <a:ext cx="461210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"The gradient"</a:t>
            </a:r>
            <a:r>
              <a:rPr lang="en-US" b="1" dirty="0">
                <a:solidFill>
                  <a:schemeClr val="bg1"/>
                </a:solidFill>
              </a:rPr>
              <a:t> is just a fancy math word that points in the direction where the hill drops the fastest. 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If Sam moves opposite that gradient arrow, he travels downhill and lowers the computer’s mistake quickly. </a:t>
            </a:r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As an example: Coach Grad blows a whistle and points Sam down the steepest slope so he can speed toward smaller errors.</a:t>
            </a:r>
          </a:p>
        </p:txBody>
      </p:sp>
      <p:pic>
        <p:nvPicPr>
          <p:cNvPr id="9" name="Graphic 8" descr="Alien with one eye">
            <a:extLst>
              <a:ext uri="{FF2B5EF4-FFF2-40B4-BE49-F238E27FC236}">
                <a16:creationId xmlns:a16="http://schemas.microsoft.com/office/drawing/2014/main" id="{B0C75C03-F0E0-5088-98A9-B5553B067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464642" y="4229476"/>
            <a:ext cx="2770679" cy="28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51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F19D-545F-6D69-5C57-E4E0D3C4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Different Ways to Roll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7" name="Picture 6" descr="A roller skate and luggage&#10;&#10;AI-generated content may be incorrect.">
            <a:extLst>
              <a:ext uri="{FF2B5EF4-FFF2-40B4-BE49-F238E27FC236}">
                <a16:creationId xmlns:a16="http://schemas.microsoft.com/office/drawing/2014/main" id="{5AA35628-57C3-9F90-E42B-D469B3C1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82" y="2671879"/>
            <a:ext cx="5198557" cy="3396448"/>
          </a:xfrm>
          <a:prstGeom prst="rect">
            <a:avLst/>
          </a:prstGeom>
        </p:spPr>
      </p:pic>
      <p:pic>
        <p:nvPicPr>
          <p:cNvPr id="9" name="Graphic 8" descr="Alien with one eye">
            <a:extLst>
              <a:ext uri="{FF2B5EF4-FFF2-40B4-BE49-F238E27FC236}">
                <a16:creationId xmlns:a16="http://schemas.microsoft.com/office/drawing/2014/main" id="{5DE70E89-D9E3-CBCA-7B4F-BB4F49130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3553" y="4680643"/>
            <a:ext cx="2266542" cy="2368305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CF6AA57-D83B-393D-B8DC-A134C0F22A5D}"/>
              </a:ext>
            </a:extLst>
          </p:cNvPr>
          <p:cNvSpPr/>
          <p:nvPr/>
        </p:nvSpPr>
        <p:spPr>
          <a:xfrm>
            <a:off x="2147070" y="1971943"/>
            <a:ext cx="4353432" cy="227322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baseline="0">
                <a:solidFill>
                  <a:srgbClr val="2C2C2C"/>
                </a:solidFill>
                <a:latin typeface="Corbel"/>
              </a:rPr>
              <a:t>Each push Sam takes is called a learning rate. If the push is too small, he creeps along and takes forever; if it’s too big, he zooms past the bottom and climbs the hill again. A just‑right push gets him there quickly and safely.</a:t>
            </a:r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E324A80-F077-8E49-A1F4-82DCE7945E37}"/>
              </a:ext>
            </a:extLst>
          </p:cNvPr>
          <p:cNvSpPr/>
          <p:nvPr/>
        </p:nvSpPr>
        <p:spPr>
          <a:xfrm>
            <a:off x="2140557" y="4368661"/>
            <a:ext cx="4359945" cy="227322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baseline="0">
                <a:solidFill>
                  <a:srgbClr val="2C2C2C"/>
                </a:solidFill>
                <a:latin typeface="Corbel"/>
              </a:rPr>
              <a:t>Example: Tiny shuffles make Sam inch forward, while giant leaps shoot him past the Candy Cup; medium pushes land him perfectly in front of it.</a:t>
            </a:r>
            <a:r>
              <a:rPr lang="en-US" sz="1800">
                <a:latin typeface="Corbel"/>
                <a:ea typeface="Corbel"/>
                <a:cs typeface="Corbe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77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B362EF32-65C1-131D-1F80-E2B1D4363E1C}"/>
              </a:ext>
            </a:extLst>
          </p:cNvPr>
          <p:cNvSpPr/>
          <p:nvPr/>
        </p:nvSpPr>
        <p:spPr>
          <a:xfrm>
            <a:off x="1767638" y="1399247"/>
            <a:ext cx="4269805" cy="5737175"/>
          </a:xfrm>
          <a:prstGeom prst="vertic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DEB1-3156-AA04-F39E-77A482F3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Step Size Matters – Learning Rate</a:t>
            </a:r>
            <a:endParaRPr lang="en-US" dirty="0"/>
          </a:p>
        </p:txBody>
      </p:sp>
      <p:pic>
        <p:nvPicPr>
          <p:cNvPr id="7" name="Picture 6" descr="A cartoon of a child on a skateboard&#10;&#10;AI-generated content may be incorrect.">
            <a:extLst>
              <a:ext uri="{FF2B5EF4-FFF2-40B4-BE49-F238E27FC236}">
                <a16:creationId xmlns:a16="http://schemas.microsoft.com/office/drawing/2014/main" id="{0A88F836-2ADB-657C-5D1A-E495EF50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64" y="2409205"/>
            <a:ext cx="5942374" cy="3898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AFE22-1E1B-4D39-E77C-3657DF43A6C7}"/>
              </a:ext>
            </a:extLst>
          </p:cNvPr>
          <p:cNvSpPr txBox="1"/>
          <p:nvPr/>
        </p:nvSpPr>
        <p:spPr>
          <a:xfrm>
            <a:off x="2534652" y="2101515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Each push Sam takes is called a learning rate. If the push is too small, he creeps along and takes forever; if it’s too big, he zooms past the bottom and climbs the hill again. A just‑right push gets him there quickly and safely.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Tiny shuffles make Sam inch forward, while giant leaps shoot him past the Candy Cup; medium pushes land him perfectly in front of it.</a:t>
            </a:r>
          </a:p>
        </p:txBody>
      </p:sp>
      <p:pic>
        <p:nvPicPr>
          <p:cNvPr id="9" name="Graphic 8" descr="Alien with one eye">
            <a:extLst>
              <a:ext uri="{FF2B5EF4-FFF2-40B4-BE49-F238E27FC236}">
                <a16:creationId xmlns:a16="http://schemas.microsoft.com/office/drawing/2014/main" id="{B39D6070-D255-B50D-6B18-A6932CB5B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7310" y="4766886"/>
            <a:ext cx="2266542" cy="2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44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EDCE87E1-4DCC-52B0-BC77-94EE854A94F8}"/>
              </a:ext>
            </a:extLst>
          </p:cNvPr>
          <p:cNvSpPr/>
          <p:nvPr/>
        </p:nvSpPr>
        <p:spPr>
          <a:xfrm>
            <a:off x="3339625" y="3428292"/>
            <a:ext cx="3848838" cy="977872"/>
          </a:xfrm>
          <a:prstGeom prst="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E5E8-CA2C-8A92-E989-C0472BAADBDE}"/>
              </a:ext>
            </a:extLst>
          </p:cNvPr>
          <p:cNvSpPr txBox="1"/>
          <p:nvPr/>
        </p:nvSpPr>
        <p:spPr>
          <a:xfrm>
            <a:off x="3420868" y="3513667"/>
            <a:ext cx="4211052" cy="8040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404155"/>
                </a:solidFill>
                <a:latin typeface="Corbel"/>
                <a:cs typeface="Arial"/>
              </a:rPr>
              <a:t>It teaches smart cars to steer safely, imagine never having to drive again!</a:t>
            </a:r>
            <a:endParaRPr lang="en-US" dirty="0"/>
          </a:p>
        </p:txBody>
      </p:sp>
      <p:sp>
        <p:nvSpPr>
          <p:cNvPr id="12" name="Callout: Double Bent Line 11">
            <a:extLst>
              <a:ext uri="{FF2B5EF4-FFF2-40B4-BE49-F238E27FC236}">
                <a16:creationId xmlns:a16="http://schemas.microsoft.com/office/drawing/2014/main" id="{90FD12BA-6A2F-D5C1-AAA3-3F678A595D0A}"/>
              </a:ext>
            </a:extLst>
          </p:cNvPr>
          <p:cNvSpPr/>
          <p:nvPr/>
        </p:nvSpPr>
        <p:spPr>
          <a:xfrm>
            <a:off x="256587" y="2537804"/>
            <a:ext cx="2970822" cy="2104833"/>
          </a:xfrm>
          <a:prstGeom prst="borderCallout3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5C29575-82C9-D579-ED02-FA92DDFA5298}"/>
              </a:ext>
            </a:extLst>
          </p:cNvPr>
          <p:cNvSpPr/>
          <p:nvPr/>
        </p:nvSpPr>
        <p:spPr>
          <a:xfrm>
            <a:off x="2770517" y="4751004"/>
            <a:ext cx="3740574" cy="1342953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B8404-4877-0269-E71B-07D45BAC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256" y="220008"/>
            <a:ext cx="9784080" cy="1508760"/>
          </a:xfrm>
        </p:spPr>
        <p:txBody>
          <a:bodyPr/>
          <a:lstStyle/>
          <a:p>
            <a:r>
              <a:rPr lang="en-US" sz="4500" dirty="0">
                <a:solidFill>
                  <a:srgbClr val="1B1B27"/>
                </a:solidFill>
                <a:ea typeface="+mj-lt"/>
                <a:cs typeface="+mj-lt"/>
              </a:rPr>
              <a:t>Why We Care</a:t>
            </a:r>
            <a:endParaRPr lang="en-US" sz="4500" dirty="0">
              <a:ea typeface="+mj-lt"/>
              <a:cs typeface="+mj-lt"/>
            </a:endParaRPr>
          </a:p>
        </p:txBody>
      </p:sp>
      <p:pic>
        <p:nvPicPr>
          <p:cNvPr id="7" name="Picture 6" descr="A cartoon of a child riding a bike and a child with a computer&#10;&#10;AI-generated content may be incorrect.">
            <a:extLst>
              <a:ext uri="{FF2B5EF4-FFF2-40B4-BE49-F238E27FC236}">
                <a16:creationId xmlns:a16="http://schemas.microsoft.com/office/drawing/2014/main" id="{15341FD8-D265-6AEE-8CEA-25DE3939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89" y="0"/>
            <a:ext cx="48073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7A262-039E-E38A-AF16-56B459A66A00}"/>
              </a:ext>
            </a:extLst>
          </p:cNvPr>
          <p:cNvSpPr txBox="1"/>
          <p:nvPr/>
        </p:nvSpPr>
        <p:spPr>
          <a:xfrm>
            <a:off x="483157" y="2675689"/>
            <a:ext cx="2743200" cy="2228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404155"/>
                </a:solidFill>
                <a:latin typeface="Corbel"/>
                <a:cs typeface="Arial"/>
              </a:rPr>
              <a:t>Gradient Descent trains cameras to spot puppies and kittens (remember the basics of recognition patterns).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7DB10-E90E-62FD-8877-BC5F5848BA40}"/>
              </a:ext>
            </a:extLst>
          </p:cNvPr>
          <p:cNvSpPr txBox="1"/>
          <p:nvPr/>
        </p:nvSpPr>
        <p:spPr>
          <a:xfrm>
            <a:off x="3045771" y="4992771"/>
            <a:ext cx="3304673" cy="1113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404155"/>
                </a:solidFill>
                <a:latin typeface="Corbel"/>
                <a:cs typeface="Arial"/>
              </a:rPr>
              <a:t>And it helps apps pick awesome videos or songs you will love.</a:t>
            </a:r>
            <a:endParaRPr lang="en-US" b="1">
              <a:latin typeface="Corbel"/>
              <a:cs typeface="Arial"/>
            </a:endParaRPr>
          </a:p>
          <a:p>
            <a:pPr algn="l"/>
            <a:endParaRPr lang="en-US" dirty="0"/>
          </a:p>
        </p:txBody>
      </p:sp>
      <p:pic>
        <p:nvPicPr>
          <p:cNvPr id="5" name="Graphic 4" descr="Alien with one eye">
            <a:extLst>
              <a:ext uri="{FF2B5EF4-FFF2-40B4-BE49-F238E27FC236}">
                <a16:creationId xmlns:a16="http://schemas.microsoft.com/office/drawing/2014/main" id="{2875194D-7C53-C2DA-B8A3-C2858F077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3879" y="5352424"/>
            <a:ext cx="2266542" cy="2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80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Banded</vt:lpstr>
      <vt:lpstr>Downhill Dash: Gradient Descent Explained! </vt:lpstr>
      <vt:lpstr>Meet Skater Sam</vt:lpstr>
      <vt:lpstr>Goal: the Candy Cup!</vt:lpstr>
      <vt:lpstr>Foggy View</vt:lpstr>
      <vt:lpstr>Coach Grad</vt:lpstr>
      <vt:lpstr>Different Ways to Roll</vt:lpstr>
      <vt:lpstr>Step Size Matters – Learning Rate</vt:lpstr>
      <vt:lpstr>Why We Care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394</cp:revision>
  <dcterms:created xsi:type="dcterms:W3CDTF">2025-06-29T00:53:49Z</dcterms:created>
  <dcterms:modified xsi:type="dcterms:W3CDTF">2025-07-02T22:26:23Z</dcterms:modified>
</cp:coreProperties>
</file>